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jpeg" ContentType="image/jpe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E2075-C6C1-45C5-B7F9-C4391691F8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A81340-32D2-4884-99D0-1529F56446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F8342A-8E78-46A1-B581-B57D6FC9200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BB29D4-294E-4C73-BF0E-D191B79797C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AD076B8-3DEF-49D1-B531-9CB625FF397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E6C575-72EE-4A8F-A5BF-336D13C141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9CAC0F4-AF2B-4DD0-9818-1EEC7B7E79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F2F158-9E3B-41CA-8013-C1EF24B354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81C120B-6ED6-463C-A874-1E949061D2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476AAE-AAD1-46A1-8E11-A4E7E0769A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D927CA5-077A-4815-8791-E83620B6BD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0B1A8C-849B-445E-9A01-43C0B4FC89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EB4F1F0-CFAF-4122-A30A-14FEC6964E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6A0D131-B88F-4A65-99A4-EA6FA14F04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EF561D-AB39-4569-98A3-F51FE2DDF0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D0FF91-6EB8-44E5-908F-E8C99D4FCA4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01FA34-045F-405C-B689-7871047FC60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575475-03FA-477F-890E-C588F2812F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9BCEBE-21B9-4858-B5A2-22A200AE18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39D9EA-68EA-442D-82A8-EDC6CDD88E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F785F5-85CF-4E30-845D-C4D681FC31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FE153E-1C18-4DA3-A38A-9C073DFF47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E0CA27-56C2-4DF8-96BE-CD46F1BB03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82B3AE-DFC2-4CEE-8DA5-19BEA39797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99BF4E3-598A-49C8-8FB3-B00FF9DE8D63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43EF7EE-B8DE-4834-A7F9-A8E53C9D30D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e0b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c5e0b4"/>
          </a:solidFill>
          <a:ln w="0">
            <a:noFill/>
          </a:ln>
        </p:spPr>
        <p:txBody>
          <a:bodyPr anchor="ctr">
            <a:normAutofit fontScale="97000"/>
          </a:bodyPr>
          <a:p>
            <a:pPr algn="ctr">
              <a:lnSpc>
                <a:spcPct val="90000"/>
              </a:lnSpc>
              <a:buNone/>
              <a:tabLst>
                <a:tab algn="ctr" pos="2970000"/>
                <a:tab algn="r" pos="5940360"/>
              </a:tabLst>
            </a:pPr>
            <a:br>
              <a:rPr sz="1800"/>
            </a:b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Муниципальное бюджетное общеобразовательное учреждение</a:t>
            </a:r>
            <a:br>
              <a:rPr sz="1800"/>
            </a:b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«Сергинская средняя общеобразовательная школа имени Героя Советского Союза </a:t>
            </a:r>
            <a:br>
              <a:rPr sz="1800"/>
            </a:b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Николая Ивановича Сирина»</a:t>
            </a:r>
            <a:br>
              <a:rPr sz="1800"/>
            </a:b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789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0000"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3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Доклад</a:t>
            </a:r>
            <a:endParaRPr b="0" lang="ru-RU" sz="3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на тему: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20000"/>
              </a:lnSpc>
              <a:buNone/>
              <a:tabLst>
                <a:tab algn="l" pos="0"/>
              </a:tabLst>
            </a:pPr>
            <a:r>
              <a:rPr b="1" lang="ru-RU" sz="3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Характеристика речевой деятельности детей с расстройствами аутистического спектра (РАС)</a:t>
            </a:r>
            <a:endParaRPr b="0" lang="ru-RU" sz="33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Николаева Ольга Трофимовна</a:t>
            </a: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руководитель секции учителей-логопедов 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учебно-методического объединения работников образования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Октябрьского района,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учитель-логопед 1 кв. к.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1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МБОУ «Сергинская СОШ им. Н.И. Сирина»</a:t>
            </a: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п. Сергино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2f0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1039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Picture 4"/>
          <p:cNvSpPr/>
          <p:nvPr/>
        </p:nvSpPr>
        <p:spPr>
          <a:xfrm>
            <a:off x="3242520" y="0"/>
            <a:ext cx="8948880" cy="6857640"/>
          </a:xfrm>
          <a:custGeom>
            <a:avLst/>
            <a:gdLst/>
            <a:ah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Freeform: Shape 1041"/>
          <p:cNvSpPr/>
          <p:nvPr/>
        </p:nvSpPr>
        <p:spPr>
          <a:xfrm>
            <a:off x="0" y="0"/>
            <a:ext cx="4455360" cy="6857640"/>
          </a:xfrm>
          <a:custGeom>
            <a:avLst/>
            <a:gdLst/>
            <a:ahLst/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d5d5d5"/>
            </a:solidFill>
          </a:ln>
          <a:effectLst>
            <a:outerShdw algn="l" blurRad="50760" dist="38160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Freeform: Shape 1043"/>
          <p:cNvSpPr/>
          <p:nvPr/>
        </p:nvSpPr>
        <p:spPr>
          <a:xfrm>
            <a:off x="0" y="0"/>
            <a:ext cx="4446000" cy="6857640"/>
          </a:xfrm>
          <a:custGeom>
            <a:avLst/>
            <a:gdLst/>
            <a:ahLst/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Rectangle 1045"/>
          <p:cNvSpPr/>
          <p:nvPr/>
        </p:nvSpPr>
        <p:spPr>
          <a:xfrm rot="5400000">
            <a:off x="662760" y="605520"/>
            <a:ext cx="72720" cy="548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Rectangle 1047"/>
          <p:cNvSpPr/>
          <p:nvPr/>
        </p:nvSpPr>
        <p:spPr>
          <a:xfrm>
            <a:off x="428400" y="2443320"/>
            <a:ext cx="3337200" cy="18000"/>
          </a:xfrm>
          <a:prstGeom prst="rect">
            <a:avLst/>
          </a:prstGeom>
          <a:solidFill>
            <a:srgbClr val="d5d5d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71160" y="1341000"/>
            <a:ext cx="3438720" cy="4583880"/>
          </a:xfrm>
          <a:prstGeom prst="rect">
            <a:avLst/>
          </a:prstGeom>
          <a:solidFill>
            <a:srgbClr val="c5e0b4"/>
          </a:solidFill>
          <a:ln w="0">
            <a:noFill/>
          </a:ln>
        </p:spPr>
        <p:txBody>
          <a:bodyPr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Речевая деятельность представляет собой (содержательный) процесс выдачи или приема сформированной и сформулированной посредством языка мысли, направленной на удовлетворение коммуникативно-познавательной потребности человека в процессе общения. (И.А. Зимняя)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4" descr="IMG-9943aa441d3d3f8e3e848adc38effa0d-V"/>
          <p:cNvPicPr/>
          <p:nvPr/>
        </p:nvPicPr>
        <p:blipFill>
          <a:blip r:embed="rId1"/>
          <a:srcRect l="0" t="10300" r="0" b="1470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Freeform 5"/>
          <p:cNvSpPr/>
          <p:nvPr/>
        </p:nvSpPr>
        <p:spPr>
          <a:xfrm flipH="1">
            <a:off x="-720" y="998280"/>
            <a:ext cx="6016680" cy="5859360"/>
          </a:xfrm>
          <a:custGeom>
            <a:avLst/>
            <a:gdLst/>
            <a:ahLst/>
            <a:rect l="l" t="t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Straight Connector 19"/>
          <p:cNvSpPr/>
          <p:nvPr/>
        </p:nvSpPr>
        <p:spPr>
          <a:xfrm>
            <a:off x="2286720" y="3336840"/>
            <a:ext cx="935640" cy="360"/>
          </a:xfrm>
          <a:prstGeom prst="line">
            <a:avLst/>
          </a:prstGeom>
          <a:ln cap="sq" w="25400">
            <a:solidFill>
              <a:srgbClr val="000000">
                <a:lumMod val="85000"/>
                <a:lumOff val="15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525600" y="2114640"/>
            <a:ext cx="4592520" cy="3922560"/>
          </a:xfrm>
          <a:prstGeom prst="rect">
            <a:avLst/>
          </a:prstGeom>
          <a:solidFill>
            <a:srgbClr val="c5e0b4"/>
          </a:solidFill>
          <a:ln w="0">
            <a:noFill/>
          </a:ln>
        </p:spPr>
        <p:txBody>
          <a:bodyPr anchor="ctr">
            <a:normAutofit fontScale="73000"/>
          </a:bodyPr>
          <a:p>
            <a:pPr marL="228600">
              <a:lnSpc>
                <a:spcPct val="150000"/>
              </a:lnSpc>
              <a:buNone/>
              <a:tabLst>
                <a:tab algn="l" pos="0"/>
              </a:tabLst>
            </a:pP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Проведя анализ литературы можно отметить следующие специфические черты речевой деятельности у детей с РАС: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28600">
              <a:lnSpc>
                <a:spcPct val="150000"/>
              </a:lnSpc>
              <a:buNone/>
              <a:tabLst>
                <a:tab algn="l" pos="0"/>
              </a:tabLst>
            </a:pP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28600" indent="45036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Мутизм 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28600" indent="45036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Эхолалии, использование слов, фраз-штампов, фонографическая речь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28600" indent="45036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Отсутствие целенаправленной коммуникативной деятельности, ее некоммуникативность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 marL="228600" indent="45036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lang="ru-RU" sz="1900" spc="-1" strike="noStrike">
                <a:solidFill>
                  <a:srgbClr val="000000"/>
                </a:solidFill>
                <a:latin typeface="Times New Roman"/>
                <a:ea typeface="Calibri"/>
              </a:rPr>
              <a:t>Отсутствие или недостаточная мотивация к общению </a:t>
            </a:r>
            <a:endParaRPr b="0" lang="ru-RU" sz="1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e0b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43320" y="643320"/>
            <a:ext cx="4620240" cy="59295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marL="228600" indent="450360">
              <a:lnSpc>
                <a:spcPct val="150000"/>
              </a:lnSpc>
              <a:buNone/>
              <a:tabLst>
                <a:tab algn="l" pos="0"/>
              </a:tabLst>
            </a:pP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br>
              <a:rPr sz="2200"/>
            </a:b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Рисунок 17"/>
          <p:cNvSpPr/>
          <p:nvPr/>
        </p:nvSpPr>
        <p:spPr>
          <a:xfrm>
            <a:off x="6229080" y="0"/>
            <a:ext cx="5962320" cy="6857640"/>
          </a:xfrm>
          <a:custGeom>
            <a:avLst/>
            <a:gdLst/>
            <a:ah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TextBox 27"/>
          <p:cNvSpPr/>
          <p:nvPr/>
        </p:nvSpPr>
        <p:spPr>
          <a:xfrm>
            <a:off x="883800" y="122040"/>
            <a:ext cx="5023080" cy="557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Несостоятельность в диалоге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Неправильное употребление личных местоимений (особенно «я»)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Нарушения семантики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Нарушения грамматического строя речи 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Нарушение связности речи и спонтанности высказывания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Нарушения звукопроизношения</a:t>
            </a:r>
            <a:endParaRPr b="0" lang="ru-RU" sz="1800" spc="-1" strike="noStrike">
              <a:latin typeface="Arial"/>
            </a:endParaRPr>
          </a:p>
          <a:p>
            <a:pPr marL="285840" indent="-285840">
              <a:lnSpc>
                <a:spcPct val="2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Calibri"/>
              </a:rPr>
              <a:t>Нарушения просодических компонентов речи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5e0b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838080" y="14904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000000"/>
                </a:solidFill>
                <a:latin typeface="Calibri"/>
              </a:rPr>
              <a:t>Спасибо за внимание!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Application>LibreOffice/7.3.3.2$Windows_X86_64 LibreOffice_project/d1d0ea68f081ee2800a922cac8f79445e4603348</Application>
  <AppVersion>15.0000</AppVersion>
  <Words>221</Words>
  <Paragraphs>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2022-11-28T15:31:20Z</dcterms:created>
  <dc:creator>Olya</dc:creator>
  <dc:description/>
  <dc:language>ru-RU</dc:language>
  <cp:lastModifiedBy/>
  <dcterms:modified xsi:type="dcterms:W3CDTF">2023-02-12T10:00:04Z</dcterms:modified>
  <cp:revision>11</cp:revision>
  <dc:subject/>
  <dc:title>Администрация Октябрьского района   УПРАВЛЕНИЕ ОБРАЗОВАНИЯ И МОЛОДЕЖНОЙ ПОЛИТИКИ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6</vt:i4>
  </property>
</Properties>
</file>